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9"/>
  </p:notesMasterIdLst>
  <p:sldIdLst>
    <p:sldId id="256" r:id="rId2"/>
    <p:sldId id="257" r:id="rId3"/>
    <p:sldId id="258" r:id="rId4"/>
    <p:sldId id="294" r:id="rId5"/>
    <p:sldId id="295" r:id="rId6"/>
    <p:sldId id="259" r:id="rId7"/>
    <p:sldId id="274" r:id="rId8"/>
  </p:sldIdLst>
  <p:sldSz cx="9144000" cy="5143500" type="screen16x9"/>
  <p:notesSz cx="6858000" cy="9144000"/>
  <p:embeddedFontLst>
    <p:embeddedFont>
      <p:font typeface="Roboto Mono Thin" panose="020B0604020202020204" charset="0"/>
      <p:regular r:id="rId10"/>
      <p:bold r:id="rId11"/>
      <p:italic r:id="rId12"/>
      <p:boldItalic r:id="rId13"/>
    </p:embeddedFont>
    <p:embeddedFont>
      <p:font typeface="Berlin Sans FB Demi" panose="020E0802020502020306" pitchFamily="34" charset="0"/>
      <p:bold r:id="rId14"/>
    </p:embeddedFont>
    <p:embeddedFont>
      <p:font typeface="Roboto Light" panose="020B0604020202020204" charset="0"/>
      <p:regular r:id="rId15"/>
      <p:bold r:id="rId16"/>
      <p:italic r:id="rId17"/>
      <p:boldItalic r:id="rId18"/>
    </p:embeddedFont>
    <p:embeddedFont>
      <p:font typeface="Roboto Thin" panose="020B0604020202020204" charset="0"/>
      <p:regular r:id="rId19"/>
      <p:bold r:id="rId20"/>
      <p:italic r:id="rId21"/>
      <p:boldItalic r:id="rId22"/>
    </p:embeddedFont>
    <p:embeddedFont>
      <p:font typeface="Roboto Black" panose="020B0604020202020204" charset="0"/>
      <p:bold r:id="rId23"/>
      <p:boldItalic r:id="rId24"/>
    </p:embeddedFont>
    <p:embeddedFont>
      <p:font typeface="Bree Serif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6685A5-E684-42E7-A27C-50C0C2F37691}">
  <a:tblStyle styleId="{D06685A5-E684-42E7-A27C-50C0C2F376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2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7695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0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Banka KSD</a:t>
            </a:r>
            <a:endParaRPr sz="44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latin typeface="Berlin Sans FB Demi" panose="020E0802020502020306" pitchFamily="34" charset="0"/>
              </a:rPr>
              <a:t>School project related to “Booleo”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Berlin Sans FB Demi" panose="020E0802020502020306" pitchFamily="34" charset="0"/>
              </a:rPr>
              <a:t>Process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What we used.</a:t>
            </a:r>
            <a:endParaRPr sz="105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03</a:t>
            </a:r>
            <a:endParaRPr sz="32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Who </a:t>
            </a: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create</a:t>
            </a: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d</a:t>
            </a: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</a:t>
            </a: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the </a:t>
            </a: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product?</a:t>
            </a:r>
            <a:endParaRPr sz="105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04</a:t>
            </a:r>
            <a:endParaRPr sz="32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Idea and explanation.</a:t>
            </a:r>
            <a:endParaRPr sz="105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accent1"/>
                </a:solidFill>
                <a:latin typeface="Berlin Sans FB Demi" panose="020E0802020502020306" pitchFamily="34" charset="0"/>
              </a:rPr>
              <a:t>01</a:t>
            </a:r>
            <a:endParaRPr sz="320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Ways of realization.</a:t>
            </a:r>
            <a:endParaRPr sz="105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accent1"/>
                </a:solidFill>
                <a:latin typeface="Berlin Sans FB Demi" panose="020E0802020502020306" pitchFamily="34" charset="0"/>
              </a:rPr>
              <a:t>02</a:t>
            </a:r>
            <a:endParaRPr sz="320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latin typeface="Berlin Sans FB Demi" panose="020E0802020502020306" pitchFamily="34" charset="0"/>
              </a:rPr>
              <a:t>Idea</a:t>
            </a:r>
            <a:endParaRPr sz="1600" dirty="0">
              <a:latin typeface="Berlin Sans FB Demi" panose="020E0802020502020306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>
                <a:latin typeface="Berlin Sans FB Demi" panose="020E0802020502020306" pitchFamily="34" charset="0"/>
              </a:rPr>
              <a:t>Realization</a:t>
            </a:r>
            <a:endParaRPr sz="1600" dirty="0">
              <a:latin typeface="Berlin Sans FB Demi" panose="020E0802020502020306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latin typeface="Berlin Sans FB Demi" panose="020E0802020502020306" pitchFamily="34" charset="0"/>
              </a:rPr>
              <a:t>Apps used</a:t>
            </a:r>
            <a:endParaRPr sz="1600" dirty="0">
              <a:latin typeface="Berlin Sans FB Demi" panose="020E0802020502020306" pitchFamily="34" charset="0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>
                <a:latin typeface="Berlin Sans FB Demi" panose="020E0802020502020306" pitchFamily="34" charset="0"/>
              </a:rPr>
              <a:t>Our team</a:t>
            </a:r>
            <a:endParaRPr sz="1600" dirty="0">
              <a:latin typeface="Berlin Sans FB Demi" panose="020E0802020502020306" pitchFamily="34" charset="0"/>
            </a:endParaRPr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erlin Sans FB Demi" panose="020E0802020502020306" pitchFamily="34" charset="0"/>
            </a:endParaRPr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Berlin Sans FB Demi" panose="020E0802020502020306" pitchFamily="34" charset="0"/>
              </a:endParaRPr>
            </a:p>
          </p:txBody>
        </p:sp>
      </p:grp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D966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 smtClean="0">
                <a:latin typeface="Berlin Sans FB Demi" panose="020E0802020502020306" pitchFamily="34" charset="0"/>
              </a:rPr>
              <a:t>Idea</a:t>
            </a:r>
            <a:endParaRPr sz="3000" dirty="0">
              <a:latin typeface="Berlin Sans FB Demi" panose="020E0802020502020306" pitchFamily="34" charset="0"/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</a:pPr>
            <a:r>
              <a:rPr lang="en-US" sz="1200" dirty="0">
                <a:latin typeface="Berlin Sans FB Demi" panose="020E0802020502020306" pitchFamily="34" charset="0"/>
              </a:rPr>
              <a:t>We had a total of 25 days to build up this project from the ground up with nothing but the ruleset and the initial design of the already implemented </a:t>
            </a:r>
            <a:r>
              <a:rPr lang="en-US" sz="1200" dirty="0" err="1">
                <a:latin typeface="Berlin Sans FB Demi" panose="020E0802020502020306" pitchFamily="34" charset="0"/>
              </a:rPr>
              <a:t>nand</a:t>
            </a:r>
            <a:r>
              <a:rPr lang="en-US" sz="1200" dirty="0">
                <a:latin typeface="Berlin Sans FB Demi" panose="020E0802020502020306" pitchFamily="34" charset="0"/>
              </a:rPr>
              <a:t> gate cards.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Berlin Sans FB Demi" panose="020E0802020502020306" pitchFamily="34" charset="0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3" y="1737500"/>
            <a:ext cx="3914495" cy="2309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 smtClean="0">
                <a:latin typeface="Berlin Sans FB Demi" panose="020E0802020502020306" pitchFamily="34" charset="0"/>
              </a:rPr>
              <a:t>Realization</a:t>
            </a:r>
            <a:endParaRPr sz="3000" dirty="0">
              <a:latin typeface="Berlin Sans FB Demi" panose="020E0802020502020306" pitchFamily="34" charset="0"/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</a:pPr>
            <a:r>
              <a:rPr lang="en-US" sz="1200" dirty="0">
                <a:latin typeface="Berlin Sans FB Demi" panose="020E0802020502020306" pitchFamily="34" charset="0"/>
              </a:rPr>
              <a:t>We realized our project through collaborative work across different online platforms and coding environments.</a:t>
            </a:r>
          </a:p>
          <a:p>
            <a:pPr marL="0" lvl="0" indent="0" algn="just">
              <a:buClr>
                <a:schemeClr val="dk1"/>
              </a:buClr>
            </a:pPr>
            <a:endParaRPr lang="en-US" sz="1200" dirty="0">
              <a:latin typeface="Berlin Sans FB Demi" panose="020E0802020502020306" pitchFamily="34" charset="0"/>
            </a:endParaRPr>
          </a:p>
          <a:p>
            <a:pPr marL="0" lvl="0" indent="0" algn="just">
              <a:buClr>
                <a:schemeClr val="dk1"/>
              </a:buClr>
            </a:pPr>
            <a:endParaRPr lang="en-US" sz="1200" dirty="0">
              <a:latin typeface="Berlin Sans FB Demi" panose="020E0802020502020306" pitchFamily="34" charset="0"/>
            </a:endParaRPr>
          </a:p>
          <a:p>
            <a:pPr marL="0" lvl="0" indent="0" algn="just">
              <a:buClr>
                <a:schemeClr val="dk1"/>
              </a:buClr>
            </a:pPr>
            <a:r>
              <a:rPr lang="en-US" sz="1200" dirty="0">
                <a:latin typeface="Berlin Sans FB Demi" panose="020E0802020502020306" pitchFamily="34" charset="0"/>
              </a:rPr>
              <a:t>Every day we </a:t>
            </a:r>
            <a:r>
              <a:rPr lang="en-US" sz="1200" dirty="0" smtClean="0">
                <a:latin typeface="Berlin Sans FB Demi" panose="020E0802020502020306" pitchFamily="34" charset="0"/>
              </a:rPr>
              <a:t>held </a:t>
            </a:r>
            <a:r>
              <a:rPr lang="en-US" sz="1200" dirty="0">
                <a:latin typeface="Berlin Sans FB Demi" panose="020E0802020502020306" pitchFamily="34" charset="0"/>
              </a:rPr>
              <a:t>meetings to discuss progress and responsibilities of </a:t>
            </a:r>
            <a:r>
              <a:rPr lang="en-US" sz="1200" dirty="0" smtClean="0">
                <a:latin typeface="Berlin Sans FB Demi" panose="020E0802020502020306" pitchFamily="34" charset="0"/>
              </a:rPr>
              <a:t>the team </a:t>
            </a:r>
            <a:r>
              <a:rPr lang="en-US" sz="1200" dirty="0">
                <a:latin typeface="Berlin Sans FB Demi" panose="020E0802020502020306" pitchFamily="34" charset="0"/>
              </a:rPr>
              <a:t>members.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Berlin Sans FB Demi" panose="020E0802020502020306" pitchFamily="34" charset="0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7" y="1898596"/>
            <a:ext cx="3922864" cy="2318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29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Berlin Sans FB Demi" panose="020E0802020502020306" pitchFamily="34" charset="0"/>
              </a:rPr>
              <a:t>Technologies we used</a:t>
            </a:r>
            <a:endParaRPr dirty="0">
              <a:latin typeface="Berlin Sans FB Demi" panose="020E0802020502020306" pitchFamily="34" charset="0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roup 9"/>
          <p:cNvGrpSpPr/>
          <p:nvPr/>
        </p:nvGrpSpPr>
        <p:grpSpPr>
          <a:xfrm>
            <a:off x="77152" y="947850"/>
            <a:ext cx="8929687" cy="1767561"/>
            <a:chOff x="234860" y="983259"/>
            <a:chExt cx="8480992" cy="1630079"/>
          </a:xfrm>
        </p:grpSpPr>
        <p:grpSp>
          <p:nvGrpSpPr>
            <p:cNvPr id="9" name="Group 8"/>
            <p:cNvGrpSpPr/>
            <p:nvPr/>
          </p:nvGrpSpPr>
          <p:grpSpPr>
            <a:xfrm>
              <a:off x="234860" y="983259"/>
              <a:ext cx="5682232" cy="1630079"/>
              <a:chOff x="234860" y="983259"/>
              <a:chExt cx="5682232" cy="1630079"/>
            </a:xfrm>
          </p:grpSpPr>
          <p:pic>
            <p:nvPicPr>
              <p:cNvPr id="2050" name="Picture 2" descr="File:Visual Studio Code 1.35 icon.svg - Wikimedia Common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860" y="1365147"/>
                <a:ext cx="866306" cy="866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GitHub Social media Computer Icons Logo Android, Github, logo, banner png |  PNGEg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0971" y="1153017"/>
                <a:ext cx="1298052" cy="1298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Figma SVG Logo &amp; Wordmark — Figma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7665" y="1085977"/>
                <a:ext cx="2598493" cy="142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Transparent Adobe Creative Cloud Logo | Pnggrid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37" y="983259"/>
                <a:ext cx="1630078" cy="1630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File:ISO C++ Logo.svg - Wikimedia Commons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1315" y="1285091"/>
                <a:ext cx="895777" cy="1006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 descr="Python (programming language) - Wikipedi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44" y="1309150"/>
              <a:ext cx="982829" cy="982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s://cdn.discordapp.com/attachments/879077883115610183/975466141503860846/8-ball-engine-log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851" y="1230384"/>
              <a:ext cx="1230001" cy="1148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8" name="Picture 20" descr="File:Raylib logo.png - Wikipedi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3" y="3312602"/>
            <a:ext cx="918333" cy="91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inder Block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16" y="3312602"/>
            <a:ext cx="898067" cy="91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xygen Logo by VoltraNeo on DeviantAr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13" y="3312602"/>
            <a:ext cx="937254" cy="9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Microsoft Word Logo, history, meaning, symbol,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667" y="3312602"/>
            <a:ext cx="1666230" cy="93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File:Microsoft Office PowerPoint (2019–present).svg - Wikimedia Common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97" y="3312601"/>
            <a:ext cx="987787" cy="91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ile:Microsoft Office Excel (2019–present).svg - Wikimedia Common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32" y="3312601"/>
            <a:ext cx="977619" cy="9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Microsoft Teams Logo, history, meaning, symbol, 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00" y="3236110"/>
            <a:ext cx="1938199" cy="109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Berlin Sans FB Demi" panose="020E0802020502020306" pitchFamily="34" charset="0"/>
              </a:rPr>
              <a:t>Our team</a:t>
            </a:r>
            <a:endParaRPr dirty="0">
              <a:latin typeface="Berlin Sans FB Demi" panose="020E0802020502020306" pitchFamily="34" charset="0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Google Shape;7052;p54"/>
          <p:cNvGrpSpPr/>
          <p:nvPr/>
        </p:nvGrpSpPr>
        <p:grpSpPr>
          <a:xfrm>
            <a:off x="844955" y="1974561"/>
            <a:ext cx="1197331" cy="1147592"/>
            <a:chOff x="2037825" y="3254050"/>
            <a:chExt cx="296175" cy="296175"/>
          </a:xfrm>
        </p:grpSpPr>
        <p:sp>
          <p:nvSpPr>
            <p:cNvPr id="26" name="Google Shape;7053;p54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54;p54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55;p54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56;p54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57;p54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58;p54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6653;p54"/>
          <p:cNvGrpSpPr/>
          <p:nvPr/>
        </p:nvGrpSpPr>
        <p:grpSpPr>
          <a:xfrm>
            <a:off x="3017849" y="1946083"/>
            <a:ext cx="1020751" cy="1108891"/>
            <a:chOff x="-64781025" y="3361050"/>
            <a:chExt cx="317425" cy="315200"/>
          </a:xfrm>
        </p:grpSpPr>
        <p:sp>
          <p:nvSpPr>
            <p:cNvPr id="33" name="Google Shape;6654;p5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55;p5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56;p5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57;p5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653;p54"/>
          <p:cNvGrpSpPr/>
          <p:nvPr/>
        </p:nvGrpSpPr>
        <p:grpSpPr>
          <a:xfrm>
            <a:off x="4961023" y="2013262"/>
            <a:ext cx="1020751" cy="1108891"/>
            <a:chOff x="-64781025" y="3361050"/>
            <a:chExt cx="317425" cy="315200"/>
          </a:xfrm>
        </p:grpSpPr>
        <p:sp>
          <p:nvSpPr>
            <p:cNvPr id="43" name="Google Shape;6654;p5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55;p5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56;p5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57;p5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6617;p54"/>
          <p:cNvSpPr/>
          <p:nvPr/>
        </p:nvSpPr>
        <p:spPr>
          <a:xfrm>
            <a:off x="6866171" y="1993632"/>
            <a:ext cx="1172929" cy="112852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587676" y="3451697"/>
            <a:ext cx="1775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Scrum trainer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Valeri</a:t>
            </a:r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Ivanov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53294" y="3451697"/>
            <a:ext cx="1998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Backend Developer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Alexander </a:t>
            </a:r>
            <a:r>
              <a:rPr lang="en-US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Manov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52260" y="3451697"/>
            <a:ext cx="2064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Backend Developer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Galin</a:t>
            </a:r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Georgiev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17005" y="3451697"/>
            <a:ext cx="1775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QA Engineer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Maxim Marinov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Berlin Sans FB Demi" panose="020E0802020502020306" pitchFamily="34" charset="0"/>
              </a:rPr>
              <a:t>Let’s continue with the app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latin typeface="Berlin Sans FB Demi" panose="020E0802020502020306" pitchFamily="34" charset="0"/>
              </a:rPr>
              <a:t>Does anyone have any </a:t>
            </a:r>
            <a:r>
              <a:rPr lang="es" sz="1100" dirty="0" smtClean="0">
                <a:latin typeface="Berlin Sans FB Demi" panose="020E0802020502020306" pitchFamily="34" charset="0"/>
              </a:rPr>
              <a:t>questions?</a:t>
            </a:r>
            <a:endParaRPr sz="1100" dirty="0">
              <a:latin typeface="Berlin Sans FB Demi" panose="020E0802020502020306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Berlin Sans FB Demi" panose="020E0802020502020306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Berlin Sans FB Demi" panose="020E0802020502020306" pitchFamily="34" charset="0"/>
              </a:rPr>
              <a:t>Feel free to contact: </a:t>
            </a:r>
            <a:r>
              <a:rPr lang="en-US" sz="1100" dirty="0" smtClean="0">
                <a:latin typeface="Berlin Sans FB Demi" panose="020E0802020502020306" pitchFamily="34" charset="0"/>
              </a:rPr>
              <a:t>VTIvanov20@codingburgas.bg</a:t>
            </a:r>
            <a:endParaRPr lang="en-US" sz="1100" dirty="0" smtClean="0">
              <a:latin typeface="Berlin Sans FB Demi" panose="020E0802020502020306" pitchFamily="34" charset="0"/>
            </a:endParaRPr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1270" name="Google Shape;1270;p4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0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1273" name="Google Shape;1273;p4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0"/>
          <p:cNvSpPr/>
          <p:nvPr/>
        </p:nvSpPr>
        <p:spPr>
          <a:xfrm>
            <a:off x="4460678" y="3526139"/>
            <a:ext cx="168752" cy="13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140</Words>
  <Application>Microsoft Office PowerPoint</Application>
  <PresentationFormat>On-screen Show 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Roboto Mono Thin</vt:lpstr>
      <vt:lpstr>Berlin Sans FB Demi</vt:lpstr>
      <vt:lpstr>Arial</vt:lpstr>
      <vt:lpstr>Roboto Light</vt:lpstr>
      <vt:lpstr>Roboto Thin</vt:lpstr>
      <vt:lpstr>Roboto Black</vt:lpstr>
      <vt:lpstr>Bree Serif</vt:lpstr>
      <vt:lpstr>WEB PROPOSAL</vt:lpstr>
      <vt:lpstr>Banka KSD</vt:lpstr>
      <vt:lpstr>Process</vt:lpstr>
      <vt:lpstr>Idea</vt:lpstr>
      <vt:lpstr>Realization</vt:lpstr>
      <vt:lpstr>Technologies we used</vt:lpstr>
      <vt:lpstr>Our team</vt:lpstr>
      <vt:lpstr>Let’s continue with the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Banka KSD</dc:title>
  <dc:creator>MMMarinov20@codingburgas.bg</dc:creator>
  <cp:lastModifiedBy>Max Marinov</cp:lastModifiedBy>
  <cp:revision>8</cp:revision>
  <dcterms:modified xsi:type="dcterms:W3CDTF">2022-05-15T19:24:55Z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